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69" r:id="rId9"/>
    <p:sldId id="262" r:id="rId10"/>
    <p:sldId id="263" r:id="rId11"/>
    <p:sldId id="264" r:id="rId12"/>
    <p:sldId id="265" r:id="rId13"/>
    <p:sldId id="266" r:id="rId14"/>
  </p:sldIdLst>
  <p:sldSz cx="14630400" cy="8229600"/>
  <p:notesSz cx="8229600" cy="146304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DM Sans Medium" panose="020B0604020202020204" charset="0"/>
      <p:regular r:id="rId21"/>
    </p:embeddedFont>
    <p:embeddedFont>
      <p:font typeface="Inter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ATRICE WAMBOI" initials="BW" lastIdx="1" clrIdx="0">
    <p:extLst>
      <p:ext uri="{19B8F6BF-5375-455C-9EA6-DF929625EA0E}">
        <p15:presenceInfo xmlns:p15="http://schemas.microsoft.com/office/powerpoint/2012/main" userId="786380f2933dff0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39" d="100"/>
          <a:sy n="39" d="100"/>
        </p:scale>
        <p:origin x="356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559F39-A868-480D-98EF-D1E67E52D5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B9F2F8-14C6-491C-9EC2-CC05AA5D48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793F21-E12E-4EEC-BD1C-3F076F9684FD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A474CA-4368-43F2-9EED-EB0261658F8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7C00E5-378B-4324-9FB0-BDDE7B44955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DBE38B-31B6-48C5-B451-B52263BAD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4182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8311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573" y="1048345"/>
            <a:ext cx="6132909" cy="613290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3092" y="929878"/>
            <a:ext cx="6269355" cy="1384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SOCIAL MEDIA ANALYTICS PLATFORM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7593092" y="2536388"/>
            <a:ext cx="6269355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Understanding User Behavior and Trends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93092" y="3090267"/>
            <a:ext cx="6269355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19/11/2024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93092" y="3644146"/>
            <a:ext cx="6269355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MEMBERS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93092" y="4219291"/>
            <a:ext cx="6269355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</a:rPr>
              <a:t>BEATRICE WAMBOI-1052049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593092" y="4751903"/>
            <a:ext cx="6269355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</a:rPr>
              <a:t>VIVIAN NDUNG’U-1049495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593092" y="5305782"/>
            <a:ext cx="6269355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</a:rPr>
              <a:t>ZUENA KIPLAGAT-1049086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7593092" y="5859661"/>
            <a:ext cx="6269355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</a:rPr>
              <a:t>ABIGAIL KAGOIZA-1052096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7593092" y="6413540"/>
            <a:ext cx="6269355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</a:rPr>
              <a:t>ABIGAIL KIRIMI-1049507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7593092" y="6967418"/>
            <a:ext cx="6269355" cy="354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3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3754" y="579358"/>
            <a:ext cx="5266968" cy="658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Key SQL Operations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223754" y="1790700"/>
            <a:ext cx="473988" cy="473988"/>
          </a:xfrm>
          <a:prstGeom prst="roundRect">
            <a:avLst>
              <a:gd name="adj" fmla="val 6667"/>
            </a:avLst>
          </a:prstGeom>
          <a:solidFill>
            <a:srgbClr val="4C5052"/>
          </a:solidFill>
          <a:ln/>
        </p:spPr>
      </p:sp>
      <p:sp>
        <p:nvSpPr>
          <p:cNvPr id="5" name="Text 2"/>
          <p:cNvSpPr/>
          <p:nvPr/>
        </p:nvSpPr>
        <p:spPr>
          <a:xfrm>
            <a:off x="6408896" y="1869638"/>
            <a:ext cx="103703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6908363" y="1790700"/>
            <a:ext cx="26334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 Extraction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6908363" y="2246233"/>
            <a:ext cx="6984682" cy="674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Extract data from the database based on specific criteria. Example: Select posts from a specific date range.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6223754" y="3368159"/>
            <a:ext cx="473988" cy="473988"/>
          </a:xfrm>
          <a:prstGeom prst="roundRect">
            <a:avLst>
              <a:gd name="adj" fmla="val 6667"/>
            </a:avLst>
          </a:prstGeom>
          <a:solidFill>
            <a:srgbClr val="4C5052"/>
          </a:solidFill>
          <a:ln/>
        </p:spPr>
      </p:sp>
      <p:sp>
        <p:nvSpPr>
          <p:cNvPr id="9" name="Text 6"/>
          <p:cNvSpPr/>
          <p:nvPr/>
        </p:nvSpPr>
        <p:spPr>
          <a:xfrm>
            <a:off x="6369487" y="3447098"/>
            <a:ext cx="182404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6908363" y="3368159"/>
            <a:ext cx="26334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 Transformation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6908363" y="3823692"/>
            <a:ext cx="6984682" cy="674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Transform data to create new insights. Example: Calculate the total posts for each user.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6223754" y="4945618"/>
            <a:ext cx="473988" cy="473988"/>
          </a:xfrm>
          <a:prstGeom prst="roundRect">
            <a:avLst>
              <a:gd name="adj" fmla="val 6667"/>
            </a:avLst>
          </a:prstGeom>
          <a:solidFill>
            <a:srgbClr val="4C5052"/>
          </a:solidFill>
          <a:ln/>
        </p:spPr>
      </p:sp>
      <p:sp>
        <p:nvSpPr>
          <p:cNvPr id="13" name="Text 10"/>
          <p:cNvSpPr/>
          <p:nvPr/>
        </p:nvSpPr>
        <p:spPr>
          <a:xfrm>
            <a:off x="6366867" y="5024557"/>
            <a:ext cx="187762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6908363" y="4945618"/>
            <a:ext cx="26334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 Loading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6908363" y="5401151"/>
            <a:ext cx="6984682" cy="674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Load data into the database. Example: Insert a new user into the Users table.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6223754" y="6523077"/>
            <a:ext cx="473988" cy="473988"/>
          </a:xfrm>
          <a:prstGeom prst="roundRect">
            <a:avLst>
              <a:gd name="adj" fmla="val 6667"/>
            </a:avLst>
          </a:prstGeom>
          <a:solidFill>
            <a:srgbClr val="4C5052"/>
          </a:solidFill>
          <a:ln/>
        </p:spPr>
      </p:sp>
      <p:sp>
        <p:nvSpPr>
          <p:cNvPr id="17" name="Text 14"/>
          <p:cNvSpPr/>
          <p:nvPr/>
        </p:nvSpPr>
        <p:spPr>
          <a:xfrm>
            <a:off x="6362581" y="6602016"/>
            <a:ext cx="196334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6908363" y="6523077"/>
            <a:ext cx="26334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 Analysis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6908363" y="6978610"/>
            <a:ext cx="6984682" cy="674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Analyze data to uncover patterns and insights. Example: Calculate the average engagement rate for technology posts.</a:t>
            </a:r>
            <a:endParaRPr lang="en-US" sz="16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8051" y="469940"/>
            <a:ext cx="6206371" cy="533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00"/>
              </a:lnSpc>
              <a:buNone/>
            </a:pPr>
            <a:r>
              <a:rPr lang="en-US" sz="33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Demonstration and User Guide</a:t>
            </a:r>
            <a:endParaRPr lang="en-US" sz="3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051" y="1260277"/>
            <a:ext cx="427196" cy="42719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98051" y="1858328"/>
            <a:ext cx="2136100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Login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598051" y="2227778"/>
            <a:ext cx="7947898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Enter your credentials (username and password) on the login page.</a:t>
            </a:r>
            <a:endParaRPr lang="en-US" sz="13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051" y="3013829"/>
            <a:ext cx="427196" cy="42719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98051" y="3611880"/>
            <a:ext cx="2136100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Dashboard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598051" y="3981331"/>
            <a:ext cx="7947898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View key metrics like total posts, followers, engagement rate, and top-performing posts.</a:t>
            </a:r>
            <a:endParaRPr lang="en-US" sz="13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051" y="4767382"/>
            <a:ext cx="427196" cy="42719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98051" y="5365432"/>
            <a:ext cx="2136100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 Exploration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598051" y="5734883"/>
            <a:ext cx="7947898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Search, filter, and sort data to explore insights.</a:t>
            </a:r>
            <a:endParaRPr lang="en-US" sz="13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8051" y="6520934"/>
            <a:ext cx="427196" cy="42719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598051" y="7118985"/>
            <a:ext cx="2136100" cy="266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Report Generation</a:t>
            </a:r>
            <a:endParaRPr lang="en-US" sz="1650" dirty="0"/>
          </a:p>
        </p:txBody>
      </p:sp>
      <p:sp>
        <p:nvSpPr>
          <p:cNvPr id="15" name="Text 8"/>
          <p:cNvSpPr/>
          <p:nvPr/>
        </p:nvSpPr>
        <p:spPr>
          <a:xfrm>
            <a:off x="598051" y="7488436"/>
            <a:ext cx="7947898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custom or pre-built reports, and export them in various formats.</a:t>
            </a:r>
            <a:endParaRPr lang="en-US" sz="13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4717" y="467439"/>
            <a:ext cx="9136142" cy="531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150"/>
              </a:lnSpc>
              <a:buNone/>
            </a:pPr>
            <a:r>
              <a:rPr lang="en-US" sz="33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Recommendations and Future Enhancements</a:t>
            </a:r>
            <a:endParaRPr lang="en-US" sz="3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9578" y="1338263"/>
            <a:ext cx="1330643" cy="125087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20014" y="1955959"/>
            <a:ext cx="69652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4790123" y="1644015"/>
            <a:ext cx="2124313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Sentiment Analysis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4790123" y="2011442"/>
            <a:ext cx="5815370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Analyze sentiment for comments and posts to understand user opinions.</a:t>
            </a:r>
            <a:endParaRPr lang="en-US" sz="1300" dirty="0"/>
          </a:p>
        </p:txBody>
      </p:sp>
      <p:sp>
        <p:nvSpPr>
          <p:cNvPr id="7" name="Shape 4"/>
          <p:cNvSpPr/>
          <p:nvPr/>
        </p:nvSpPr>
        <p:spPr>
          <a:xfrm>
            <a:off x="4662607" y="2600801"/>
            <a:ext cx="9330690" cy="11430"/>
          </a:xfrm>
          <a:prstGeom prst="roundRect">
            <a:avLst>
              <a:gd name="adj" fmla="val 223030"/>
            </a:avLst>
          </a:prstGeom>
          <a:solidFill>
            <a:srgbClr val="65696B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4257" y="2631519"/>
            <a:ext cx="2661285" cy="125087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3582" y="3087053"/>
            <a:ext cx="122515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1650" dirty="0"/>
          </a:p>
        </p:txBody>
      </p:sp>
      <p:sp>
        <p:nvSpPr>
          <p:cNvPr id="10" name="Text 6"/>
          <p:cNvSpPr/>
          <p:nvPr/>
        </p:nvSpPr>
        <p:spPr>
          <a:xfrm>
            <a:off x="5455444" y="2937272"/>
            <a:ext cx="2124313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Real-Time Analytics</a:t>
            </a:r>
            <a:endParaRPr lang="en-US" sz="1650" dirty="0"/>
          </a:p>
        </p:txBody>
      </p:sp>
      <p:sp>
        <p:nvSpPr>
          <p:cNvPr id="11" name="Text 7"/>
          <p:cNvSpPr/>
          <p:nvPr/>
        </p:nvSpPr>
        <p:spPr>
          <a:xfrm>
            <a:off x="5455444" y="3304699"/>
            <a:ext cx="5572601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 real-time data processing for monitoring engagement metrics.</a:t>
            </a:r>
            <a:endParaRPr lang="en-US" sz="1300" dirty="0"/>
          </a:p>
        </p:txBody>
      </p:sp>
      <p:sp>
        <p:nvSpPr>
          <p:cNvPr id="12" name="Shape 8"/>
          <p:cNvSpPr/>
          <p:nvPr/>
        </p:nvSpPr>
        <p:spPr>
          <a:xfrm>
            <a:off x="5327928" y="3894058"/>
            <a:ext cx="8665369" cy="11430"/>
          </a:xfrm>
          <a:prstGeom prst="roundRect">
            <a:avLst>
              <a:gd name="adj" fmla="val 223030"/>
            </a:avLst>
          </a:prstGeom>
          <a:solidFill>
            <a:srgbClr val="65696B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8935" y="3924776"/>
            <a:ext cx="3991927" cy="1250871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1796" y="4380309"/>
            <a:ext cx="126206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1650" dirty="0"/>
          </a:p>
        </p:txBody>
      </p:sp>
      <p:sp>
        <p:nvSpPr>
          <p:cNvPr id="15" name="Text 10"/>
          <p:cNvSpPr/>
          <p:nvPr/>
        </p:nvSpPr>
        <p:spPr>
          <a:xfrm>
            <a:off x="6120765" y="4230529"/>
            <a:ext cx="2969181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Advanced User Segmentation</a:t>
            </a:r>
            <a:endParaRPr lang="en-US" sz="1650" dirty="0"/>
          </a:p>
        </p:txBody>
      </p:sp>
      <p:sp>
        <p:nvSpPr>
          <p:cNvPr id="16" name="Text 11"/>
          <p:cNvSpPr/>
          <p:nvPr/>
        </p:nvSpPr>
        <p:spPr>
          <a:xfrm>
            <a:off x="6120765" y="4597956"/>
            <a:ext cx="5471279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Segment users based on demographics, activity level, and interests.</a:t>
            </a:r>
            <a:endParaRPr lang="en-US" sz="1300" dirty="0"/>
          </a:p>
        </p:txBody>
      </p:sp>
      <p:sp>
        <p:nvSpPr>
          <p:cNvPr id="17" name="Shape 12"/>
          <p:cNvSpPr/>
          <p:nvPr/>
        </p:nvSpPr>
        <p:spPr>
          <a:xfrm>
            <a:off x="5993249" y="5187315"/>
            <a:ext cx="8000048" cy="11430"/>
          </a:xfrm>
          <a:prstGeom prst="roundRect">
            <a:avLst>
              <a:gd name="adj" fmla="val 223030"/>
            </a:avLst>
          </a:prstGeom>
          <a:solidFill>
            <a:srgbClr val="65696B"/>
          </a:solidFill>
          <a:ln/>
        </p:spPr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3614" y="5218033"/>
            <a:ext cx="5322570" cy="1250871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888819" y="5673566"/>
            <a:ext cx="131921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1650" dirty="0"/>
          </a:p>
        </p:txBody>
      </p:sp>
      <p:sp>
        <p:nvSpPr>
          <p:cNvPr id="20" name="Text 14"/>
          <p:cNvSpPr/>
          <p:nvPr/>
        </p:nvSpPr>
        <p:spPr>
          <a:xfrm>
            <a:off x="6786086" y="5523786"/>
            <a:ext cx="2124313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Predictive Analytics</a:t>
            </a:r>
            <a:endParaRPr lang="en-US" sz="1650" dirty="0"/>
          </a:p>
        </p:txBody>
      </p:sp>
      <p:sp>
        <p:nvSpPr>
          <p:cNvPr id="21" name="Text 15"/>
          <p:cNvSpPr/>
          <p:nvPr/>
        </p:nvSpPr>
        <p:spPr>
          <a:xfrm>
            <a:off x="6786086" y="5891213"/>
            <a:ext cx="6358176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 engagement trends for specific users and identify the best time to post.</a:t>
            </a:r>
            <a:endParaRPr lang="en-US" sz="1300" dirty="0"/>
          </a:p>
        </p:txBody>
      </p:sp>
      <p:sp>
        <p:nvSpPr>
          <p:cNvPr id="22" name="Shape 16"/>
          <p:cNvSpPr/>
          <p:nvPr/>
        </p:nvSpPr>
        <p:spPr>
          <a:xfrm>
            <a:off x="6658570" y="6480572"/>
            <a:ext cx="7334726" cy="11430"/>
          </a:xfrm>
          <a:prstGeom prst="roundRect">
            <a:avLst>
              <a:gd name="adj" fmla="val 223030"/>
            </a:avLst>
          </a:prstGeom>
          <a:solidFill>
            <a:srgbClr val="65696B"/>
          </a:solidFill>
          <a:ln/>
        </p:spPr>
      </p:sp>
      <p:pic>
        <p:nvPicPr>
          <p:cNvPr id="2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293" y="6511290"/>
            <a:ext cx="6653212" cy="1250871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3889653" y="6966823"/>
            <a:ext cx="130373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5</a:t>
            </a:r>
            <a:endParaRPr lang="en-US" sz="1650" dirty="0"/>
          </a:p>
        </p:txBody>
      </p:sp>
      <p:sp>
        <p:nvSpPr>
          <p:cNvPr id="25" name="Text 18"/>
          <p:cNvSpPr/>
          <p:nvPr/>
        </p:nvSpPr>
        <p:spPr>
          <a:xfrm>
            <a:off x="7451408" y="6681192"/>
            <a:ext cx="3871317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Integration with Other Social Platforms</a:t>
            </a:r>
            <a:endParaRPr lang="en-US" sz="1650" dirty="0"/>
          </a:p>
        </p:txBody>
      </p:sp>
      <p:sp>
        <p:nvSpPr>
          <p:cNvPr id="26" name="Text 19"/>
          <p:cNvSpPr/>
          <p:nvPr/>
        </p:nvSpPr>
        <p:spPr>
          <a:xfrm>
            <a:off x="7451408" y="7048619"/>
            <a:ext cx="6414373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 data import capabilities to include Twitter, Instagram, and other social media platforms.</a:t>
            </a:r>
            <a:endParaRPr lang="en-US" sz="13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4296847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Conclusion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4037" y="5438656"/>
            <a:ext cx="129023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Social Media Analytics Platform provides a robust framework for capturing, analyzing, and visualizing social media data. By leveraging this platform, organizations can gain valuable insights into user behavior, trends, and sentiment, empowering data-driven decision-making and ultimately enhancing their social media presence.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368034"/>
            <a:ext cx="74159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Social Media Analytics Platform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4037" y="4281368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outlines the design and functionality of our Social Media Analytics Platform (SMAP) - a powerful tool for unlocking valuable insights from user behavior and social media trends.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203013"/>
            <a:ext cx="6804303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Overview and Rationale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Overview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224218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SMAP aggregates, analyzes, and visualizes social media data to provide insights into user behavior, trending topics, and sentiment analysis.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Rationale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623929" y="4224218"/>
            <a:ext cx="6150054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platform addresses the growing need for actionable insights to drive marketing strategies, product development, and customer engagement in the ever-expanding social media landscape.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32079" y="3891082"/>
            <a:ext cx="4289939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Key Objectives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432078" y="5310545"/>
            <a:ext cx="431959" cy="385763"/>
          </a:xfrm>
          <a:prstGeom prst="roundRect">
            <a:avLst>
              <a:gd name="adj" fmla="val 8573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1169582" y="5310545"/>
            <a:ext cx="345933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 Extraction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169582" y="5844421"/>
            <a:ext cx="2658140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efficiently extract data from various social media platforms (e.g., Twitter, Instagram, Facebook).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004111" y="5460694"/>
            <a:ext cx="431959" cy="431959"/>
          </a:xfrm>
          <a:prstGeom prst="roundRect">
            <a:avLst>
              <a:gd name="adj" fmla="val 8573"/>
            </a:avLst>
          </a:prstGeom>
          <a:solidFill>
            <a:srgbClr val="4C5052"/>
          </a:solidFill>
          <a:ln/>
        </p:spPr>
      </p:sp>
      <p:sp>
        <p:nvSpPr>
          <p:cNvPr id="8" name="Text 5"/>
          <p:cNvSpPr/>
          <p:nvPr/>
        </p:nvSpPr>
        <p:spPr>
          <a:xfrm>
            <a:off x="4596399" y="5459581"/>
            <a:ext cx="271880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 Analytics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4344967" y="6088998"/>
            <a:ext cx="3457456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Perform data analytics and generate reports on user engagement, sentiment, and trends.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7839749" y="5413385"/>
            <a:ext cx="431959" cy="431959"/>
          </a:xfrm>
          <a:prstGeom prst="roundRect">
            <a:avLst>
              <a:gd name="adj" fmla="val 8573"/>
            </a:avLst>
          </a:prstGeom>
          <a:solidFill>
            <a:srgbClr val="4C5052"/>
          </a:solidFill>
          <a:ln/>
        </p:spPr>
      </p:sp>
      <p:sp>
        <p:nvSpPr>
          <p:cNvPr id="11" name="Text 8"/>
          <p:cNvSpPr/>
          <p:nvPr/>
        </p:nvSpPr>
        <p:spPr>
          <a:xfrm>
            <a:off x="8559210" y="5436482"/>
            <a:ext cx="248801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User Interface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8703392" y="5892653"/>
            <a:ext cx="3457456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provide a user-friendly interface </a:t>
            </a:r>
            <a:r>
              <a:rPr lang="en-US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</a:t>
            </a: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querying and visualizing data.</a:t>
            </a:r>
            <a:endParaRPr lang="en-US" sz="1900" dirty="0"/>
          </a:p>
        </p:txBody>
      </p:sp>
      <p:sp>
        <p:nvSpPr>
          <p:cNvPr id="13" name="Shape 4">
            <a:extLst>
              <a:ext uri="{FF2B5EF4-FFF2-40B4-BE49-F238E27FC236}">
                <a16:creationId xmlns:a16="http://schemas.microsoft.com/office/drawing/2014/main" id="{EEEB946F-9065-4449-9225-25A5D6F670B2}"/>
              </a:ext>
            </a:extLst>
          </p:cNvPr>
          <p:cNvSpPr/>
          <p:nvPr/>
        </p:nvSpPr>
        <p:spPr>
          <a:xfrm>
            <a:off x="5523840" y="3816953"/>
            <a:ext cx="431959" cy="431959"/>
          </a:xfrm>
          <a:prstGeom prst="roundRect">
            <a:avLst>
              <a:gd name="adj" fmla="val 8573"/>
            </a:avLst>
          </a:prstGeom>
          <a:solidFill>
            <a:srgbClr val="4C5052"/>
          </a:solidFill>
          <a:ln/>
        </p:spPr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B1AB46-7A0F-4A01-A5A4-CCBDE98C05FD}"/>
              </a:ext>
            </a:extLst>
          </p:cNvPr>
          <p:cNvSpPr txBox="1"/>
          <p:nvPr/>
        </p:nvSpPr>
        <p:spPr>
          <a:xfrm>
            <a:off x="6294474" y="3709768"/>
            <a:ext cx="54119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Inter" panose="020B0604020202020204" charset="0"/>
                <a:ea typeface="Inter" panose="020B0604020202020204" charset="0"/>
              </a:rPr>
              <a:t>To design and implement a robust database schema to store the cleaned and pre-processed data</a:t>
            </a:r>
            <a:r>
              <a:rPr lang="en-US" dirty="0">
                <a:latin typeface="Inter" panose="020B0604020202020204" charset="0"/>
                <a:ea typeface="Inter" panose="020B0604020202020204" charset="0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0053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System Architecture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789164"/>
            <a:ext cx="347376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High-Level Architecture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421743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architecture includes data sources, storage, processing, and visualization components.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Technologies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623929" y="4421743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Databases : My </a:t>
            </a: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 Workbench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5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2248" y="661749"/>
            <a:ext cx="6016109" cy="751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900"/>
              </a:lnSpc>
              <a:buNone/>
            </a:pPr>
            <a:r>
              <a:rPr lang="en-US" sz="47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Database Design</a:t>
            </a:r>
            <a:endParaRPr lang="en-US" sz="4700" dirty="0"/>
          </a:p>
        </p:txBody>
      </p:sp>
      <p:sp>
        <p:nvSpPr>
          <p:cNvPr id="4" name="Shape 1"/>
          <p:cNvSpPr/>
          <p:nvPr/>
        </p:nvSpPr>
        <p:spPr>
          <a:xfrm>
            <a:off x="842248" y="1774627"/>
            <a:ext cx="7459504" cy="1946768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</p:sp>
      <p:sp>
        <p:nvSpPr>
          <p:cNvPr id="5" name="Text 2"/>
          <p:cNvSpPr/>
          <p:nvPr/>
        </p:nvSpPr>
        <p:spPr>
          <a:xfrm>
            <a:off x="1082873" y="2015252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Table Structures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1082873" y="2535436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database includes tables for Posts, Users, Sentiments, Topics, Interactions, and Comments.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842247" y="4027171"/>
            <a:ext cx="7459504" cy="2708304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</p:sp>
      <p:sp>
        <p:nvSpPr>
          <p:cNvPr id="8" name="Text 5"/>
          <p:cNvSpPr/>
          <p:nvPr/>
        </p:nvSpPr>
        <p:spPr>
          <a:xfrm>
            <a:off x="1082873" y="4027170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ERD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1082873" y="4547354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ERD visualizes the relationships between entities like Users, Posts, Comments, Likes, Trends, and Metrics.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082873" y="6039088"/>
            <a:ext cx="3506867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350" dirty="0"/>
          </a:p>
        </p:txBody>
      </p:sp>
      <p:sp>
        <p:nvSpPr>
          <p:cNvPr id="12" name="Text 9"/>
          <p:cNvSpPr/>
          <p:nvPr/>
        </p:nvSpPr>
        <p:spPr>
          <a:xfrm>
            <a:off x="1082873" y="6559272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725017-ADE6-4FA4-8816-8D72F13A2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116" y="202019"/>
            <a:ext cx="13311963" cy="8027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918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ocialLytic_Tables.drawio">
            <a:extLst>
              <a:ext uri="{FF2B5EF4-FFF2-40B4-BE49-F238E27FC236}">
                <a16:creationId xmlns:a16="http://schemas.microsoft.com/office/drawing/2014/main" id="{F554C53B-26F7-4967-9263-73F76BF0113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6089" y="372533"/>
            <a:ext cx="7473243" cy="74506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E4790C-8AF9-4B83-98CA-36602FF8D3D4}"/>
              </a:ext>
            </a:extLst>
          </p:cNvPr>
          <p:cNvSpPr txBox="1"/>
          <p:nvPr/>
        </p:nvSpPr>
        <p:spPr>
          <a:xfrm>
            <a:off x="8128001" y="190649"/>
            <a:ext cx="5768622" cy="7848302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dirty="0"/>
              <a:t>TABLE STRUCTURE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 Posts </a:t>
            </a:r>
          </a:p>
          <a:p>
            <a:r>
              <a:rPr lang="en-US" dirty="0"/>
              <a:t>•	</a:t>
            </a:r>
            <a:r>
              <a:rPr lang="en-US" dirty="0" err="1"/>
              <a:t>post_id</a:t>
            </a:r>
            <a:r>
              <a:rPr lang="en-US" dirty="0"/>
              <a:t> (Primary Key)</a:t>
            </a:r>
          </a:p>
          <a:p>
            <a:r>
              <a:rPr lang="en-US" dirty="0"/>
              <a:t>•	</a:t>
            </a:r>
            <a:r>
              <a:rPr lang="en-US" dirty="0" err="1"/>
              <a:t>user_id</a:t>
            </a:r>
            <a:r>
              <a:rPr lang="en-US" dirty="0"/>
              <a:t> (Foreign Key)</a:t>
            </a:r>
          </a:p>
          <a:p>
            <a:r>
              <a:rPr lang="en-US" dirty="0"/>
              <a:t>•	text</a:t>
            </a:r>
          </a:p>
          <a:p>
            <a:r>
              <a:rPr lang="en-US" dirty="0"/>
              <a:t>•	timestamp</a:t>
            </a:r>
          </a:p>
          <a:p>
            <a:r>
              <a:rPr lang="en-US" dirty="0"/>
              <a:t>•	platform</a:t>
            </a:r>
          </a:p>
          <a:p>
            <a:r>
              <a:rPr lang="en-US" dirty="0"/>
              <a:t>Users </a:t>
            </a:r>
          </a:p>
          <a:p>
            <a:r>
              <a:rPr lang="en-US" dirty="0"/>
              <a:t>•	</a:t>
            </a:r>
            <a:r>
              <a:rPr lang="en-US" dirty="0" err="1"/>
              <a:t>user_id</a:t>
            </a:r>
            <a:r>
              <a:rPr lang="en-US" dirty="0"/>
              <a:t> (Primary Key)</a:t>
            </a:r>
          </a:p>
          <a:p>
            <a:r>
              <a:rPr lang="en-US" dirty="0"/>
              <a:t>•	username</a:t>
            </a:r>
          </a:p>
          <a:p>
            <a:r>
              <a:rPr lang="en-US" dirty="0"/>
              <a:t>•	location</a:t>
            </a:r>
          </a:p>
          <a:p>
            <a:r>
              <a:rPr lang="en-US" dirty="0"/>
              <a:t>•	</a:t>
            </a:r>
            <a:r>
              <a:rPr lang="en-US" dirty="0" err="1"/>
              <a:t>followers_count</a:t>
            </a:r>
            <a:endParaRPr lang="en-US" dirty="0"/>
          </a:p>
          <a:p>
            <a:r>
              <a:rPr lang="en-US" dirty="0"/>
              <a:t>•	</a:t>
            </a:r>
            <a:r>
              <a:rPr lang="en-US" dirty="0" err="1"/>
              <a:t>following_count</a:t>
            </a:r>
            <a:endParaRPr lang="en-US" dirty="0"/>
          </a:p>
          <a:p>
            <a:r>
              <a:rPr lang="en-US" dirty="0"/>
              <a:t>Topics </a:t>
            </a:r>
          </a:p>
          <a:p>
            <a:r>
              <a:rPr lang="en-US" dirty="0"/>
              <a:t>•	</a:t>
            </a:r>
            <a:r>
              <a:rPr lang="en-US" dirty="0" err="1"/>
              <a:t>topic_id</a:t>
            </a:r>
            <a:r>
              <a:rPr lang="en-US" dirty="0"/>
              <a:t> (Primary Key)</a:t>
            </a:r>
          </a:p>
          <a:p>
            <a:r>
              <a:rPr lang="en-US" dirty="0"/>
              <a:t>•	</a:t>
            </a:r>
            <a:r>
              <a:rPr lang="en-US" dirty="0" err="1"/>
              <a:t>topic_namepost_id</a:t>
            </a:r>
            <a:r>
              <a:rPr lang="en-US" dirty="0"/>
              <a:t> (Foreign Key)</a:t>
            </a:r>
          </a:p>
          <a:p>
            <a:r>
              <a:rPr lang="en-US" dirty="0"/>
              <a:t>• Interactions </a:t>
            </a:r>
          </a:p>
          <a:p>
            <a:r>
              <a:rPr lang="en-US" dirty="0"/>
              <a:t>•	</a:t>
            </a:r>
            <a:r>
              <a:rPr lang="en-US" dirty="0" err="1"/>
              <a:t>interaction_id</a:t>
            </a:r>
            <a:r>
              <a:rPr lang="en-US" dirty="0"/>
              <a:t> (Primary Key)</a:t>
            </a:r>
          </a:p>
          <a:p>
            <a:r>
              <a:rPr lang="en-US" dirty="0"/>
              <a:t>•	</a:t>
            </a:r>
            <a:r>
              <a:rPr lang="en-US" dirty="0" err="1"/>
              <a:t>post_id</a:t>
            </a:r>
            <a:r>
              <a:rPr lang="en-US" dirty="0"/>
              <a:t> (Foreign Key)</a:t>
            </a:r>
          </a:p>
          <a:p>
            <a:r>
              <a:rPr lang="en-US" dirty="0"/>
              <a:t>•	</a:t>
            </a:r>
            <a:r>
              <a:rPr lang="en-US" dirty="0" err="1"/>
              <a:t>user_id</a:t>
            </a:r>
            <a:r>
              <a:rPr lang="en-US" dirty="0"/>
              <a:t> (Foreign Key)</a:t>
            </a:r>
          </a:p>
          <a:p>
            <a:r>
              <a:rPr lang="en-US" dirty="0"/>
              <a:t>•	</a:t>
            </a:r>
            <a:r>
              <a:rPr lang="en-US" dirty="0" err="1"/>
              <a:t>interaction_type</a:t>
            </a:r>
            <a:r>
              <a:rPr lang="en-US" dirty="0"/>
              <a:t> (like, comment, share)</a:t>
            </a:r>
          </a:p>
          <a:p>
            <a:r>
              <a:rPr lang="en-US" dirty="0"/>
              <a:t>• Comments</a:t>
            </a:r>
          </a:p>
          <a:p>
            <a:r>
              <a:rPr lang="en-US" dirty="0"/>
              <a:t>•	</a:t>
            </a:r>
            <a:r>
              <a:rPr lang="en-US" dirty="0" err="1"/>
              <a:t>comment_id</a:t>
            </a:r>
            <a:r>
              <a:rPr lang="en-US" dirty="0"/>
              <a:t> (Primary Key)</a:t>
            </a:r>
          </a:p>
          <a:p>
            <a:r>
              <a:rPr lang="en-US" dirty="0"/>
              <a:t>•	</a:t>
            </a:r>
            <a:r>
              <a:rPr lang="en-US" dirty="0" err="1"/>
              <a:t>post_id</a:t>
            </a:r>
            <a:r>
              <a:rPr lang="en-US" dirty="0"/>
              <a:t> (Foreign Key)</a:t>
            </a:r>
          </a:p>
          <a:p>
            <a:r>
              <a:rPr lang="en-US" dirty="0"/>
              <a:t>•	</a:t>
            </a:r>
            <a:r>
              <a:rPr lang="en-US" dirty="0" err="1"/>
              <a:t>user_id</a:t>
            </a:r>
            <a:r>
              <a:rPr lang="en-US" dirty="0"/>
              <a:t> (Foreign Key)</a:t>
            </a:r>
          </a:p>
          <a:p>
            <a:r>
              <a:rPr lang="en-US" dirty="0"/>
              <a:t>•	content</a:t>
            </a:r>
          </a:p>
          <a:p>
            <a:r>
              <a:rPr lang="en-US" dirty="0"/>
              <a:t>•	</a:t>
            </a:r>
            <a:r>
              <a:rPr lang="en-US" dirty="0" err="1"/>
              <a:t>created_at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735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807964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CRUD Operations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196590"/>
            <a:ext cx="277391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Create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3829169"/>
            <a:ext cx="2773918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new data to the database using the INSERT statement. Example: Adding a new post.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4247793" y="3196590"/>
            <a:ext cx="277391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Read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4247793" y="3829169"/>
            <a:ext cx="2773918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Retrieve data from the database using the SELECT statement. Example: Retrieving all posts by a specific user.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31549" y="3196590"/>
            <a:ext cx="277391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Update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631549" y="3829169"/>
            <a:ext cx="2773918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Modify existing data in the database using the UPDATE statement. Example: Updating the like count for a specific post.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11015305" y="3196590"/>
            <a:ext cx="277391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Delete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11015305" y="3829169"/>
            <a:ext cx="2773918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Remove data from the database using the DELETE statement. Example: Removing a post.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1460</TotalTime>
  <Words>789</Words>
  <Application>Microsoft Office PowerPoint</Application>
  <PresentationFormat>Custom</PresentationFormat>
  <Paragraphs>122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Inter</vt:lpstr>
      <vt:lpstr>Arial</vt:lpstr>
      <vt:lpstr>DM Sans Medium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BEATRICE WAMBOI</dc:creator>
  <cp:lastModifiedBy>BEATRICE WAMBOI</cp:lastModifiedBy>
  <cp:revision>9</cp:revision>
  <dcterms:created xsi:type="dcterms:W3CDTF">2024-11-18T04:46:01Z</dcterms:created>
  <dcterms:modified xsi:type="dcterms:W3CDTF">2024-11-23T13:26:33Z</dcterms:modified>
</cp:coreProperties>
</file>